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0_0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105_0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modernComment_10F_98F9099C.xml" ContentType="application/vnd.ms-powerpoint.comments+xml"/>
  <Override PartName="/ppt/notesSlides/notesSlide11.xml" ContentType="application/vnd.openxmlformats-officedocument.presentationml.notesSlide+xml"/>
  <Override PartName="/ppt/comments/modernComment_110_9C070866.xml" ContentType="application/vnd.ms-powerpoint.comments+xml"/>
  <Override PartName="/ppt/notesSlides/notesSlide12.xml" ContentType="application/vnd.openxmlformats-officedocument.presentationml.notesSlide+xml"/>
  <Override PartName="/ppt/comments/modernComment_111_F5018BE8.xml" ContentType="application/vnd.ms-powerpoint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9" r:id="rId3"/>
    <p:sldId id="257" r:id="rId4"/>
    <p:sldId id="270" r:id="rId5"/>
    <p:sldId id="260" r:id="rId6"/>
    <p:sldId id="261" r:id="rId7"/>
    <p:sldId id="262" r:id="rId8"/>
    <p:sldId id="263" r:id="rId9"/>
    <p:sldId id="264" r:id="rId10"/>
    <p:sldId id="271" r:id="rId11"/>
    <p:sldId id="272" r:id="rId12"/>
    <p:sldId id="273" r:id="rId13"/>
    <p:sldId id="274" r:id="rId14"/>
    <p:sldId id="268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gV/R0JwW6Fd575LxPaZkMKQZ/75g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8089C13-A29C-A692-9B0E-427A5ABF3AF2}" name="Yusuf Ogut" initials="YO" userId="37cfd8c01bc45903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Yusuf Çağrı Öğüt" initials="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2588" autoAdjust="0"/>
  </p:normalViewPr>
  <p:slideViewPr>
    <p:cSldViewPr snapToGrid="0">
      <p:cViewPr>
        <p:scale>
          <a:sx n="75" d="100"/>
          <a:sy n="75" d="100"/>
        </p:scale>
        <p:origin x="288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heme" Target="theme/theme1.xml"/></Relationships>
</file>

<file path=ppt/comments/modernComment_100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2104B6B-16CC-4125-94D0-A5310BEBB5A3}" authorId="{58089C13-A29C-A692-9B0E-427A5ABF3AF2}" created="2022-12-31T13:48:41.71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spMk id="148" creationId="{00000000-0000-0000-0000-000000000000}"/>
      <ac:txMk cp="0" len="46">
        <ac:context len="47" hash="1903059735"/>
      </ac:txMk>
    </ac:txMkLst>
    <p188:pos x="4992115" y="277891"/>
    <p188:replyLst>
      <p188:reply id="{580489C1-EAAC-49F1-8860-931C4A57B56D}" authorId="{58089C13-A29C-A692-9B0E-427A5ABF3AF2}" created="2022-12-31T13:49:25.065">
        <p188:txBody>
          <a:bodyPr/>
          <a:lstStyle/>
          <a:p>
            <a:r>
              <a:rPr lang="en-US"/>
              <a:t>Çıktı aldığımız cümle eklenecek</a:t>
            </a:r>
          </a:p>
        </p188:txBody>
      </p188:reply>
      <p188:reply id="{1D70AA76-6B16-4D7D-807B-239FA7B59CAA}" authorId="{58089C13-A29C-A692-9B0E-427A5ABF3AF2}" created="2022-12-31T13:49:32.723">
        <p188:txBody>
          <a:bodyPr/>
          <a:lstStyle/>
          <a:p>
            <a:r>
              <a:rPr lang="en-US"/>
              <a:t>Alt bilgi yaygınlaştırılacak</a:t>
            </a:r>
          </a:p>
        </p188:txBody>
      </p188:reply>
    </p188:replyLst>
    <p188:txBody>
      <a:bodyPr/>
      <a:lstStyle/>
      <a:p>
        <a:r>
          <a:rPr lang="en-US"/>
          <a:t>Son çalışmalar neticesinde aldığımız yeni bir resim eklenecek</a:t>
        </a:r>
      </a:p>
    </p188:txBody>
  </p188:cm>
</p188:cmLst>
</file>

<file path=ppt/comments/modernComment_105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4886AB5-E0B7-4ACD-A69F-0772E726F81E}" authorId="{58089C13-A29C-A692-9B0E-427A5ABF3AF2}" created="2022-12-31T13:52:24.387">
    <pc:sldMkLst xmlns:pc="http://schemas.microsoft.com/office/powerpoint/2013/main/command">
      <pc:docMk/>
      <pc:sldMk cId="0" sldId="261"/>
    </pc:sldMkLst>
    <p188:txBody>
      <a:bodyPr/>
      <a:lstStyle/>
      <a:p>
        <a:r>
          <a:rPr lang="en-US"/>
          <a:t>Datasetleri related works'te bu detayda vermeyeceğiz, tek bir slaytta cümle olarak veririz. Sadece netilook daha detaylı anlatılır</a:t>
        </a:r>
      </a:p>
    </p188:txBody>
  </p188:cm>
</p188:cmLst>
</file>

<file path=ppt/comments/modernComment_10F_98F9099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94E0F04-4075-43AF-93AA-FE04C8BB58C0}" authorId="{58089C13-A29C-A692-9B0E-427A5ABF3AF2}" created="2022-12-31T13:54:13.895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566457756" sldId="271"/>
      <ac:spMk id="228" creationId="{00000000-0000-0000-0000-000000000000}"/>
    </ac:deMkLst>
    <p188:txBody>
      <a:bodyPr/>
      <a:lstStyle/>
      <a:p>
        <a:r>
          <a:rPr lang="en-US"/>
          <a:t>Yaklaşımımızı anlatan diyagramlar, yerine göre çıktılar, kod parçaları vs. vs.</a:t>
        </a:r>
      </a:p>
    </p188:txBody>
  </p188:cm>
</p188:cmLst>
</file>

<file path=ppt/comments/modernComment_110_9C07086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C40F3AB-3F0E-4D66-B6B9-CD99966CFDE0}" authorId="{58089C13-A29C-A692-9B0E-427A5ABF3AF2}" created="2022-12-31T13:54:19.365">
    <pc:sldMkLst xmlns:pc="http://schemas.microsoft.com/office/powerpoint/2013/main/command">
      <pc:docMk/>
      <pc:sldMk cId="2617706598" sldId="272"/>
    </pc:sldMkLst>
    <p188:txBody>
      <a:bodyPr/>
      <a:lstStyle/>
      <a:p>
        <a:r>
          <a:rPr lang="en-US"/>
          <a:t>Yaklaşımımızı anlatan diyagramlar, yerine göre çıktılar, kod parçaları vs. vs.</a:t>
        </a:r>
      </a:p>
    </p188:txBody>
  </p188:cm>
</p188:cmLst>
</file>

<file path=ppt/comments/modernComment_111_F5018BE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148BF81-DCBD-4987-A258-B6523E226160}" authorId="{58089C13-A29C-A692-9B0E-427A5ABF3AF2}" created="2022-12-31T13:54:23.320">
    <pc:sldMkLst xmlns:pc="http://schemas.microsoft.com/office/powerpoint/2013/main/command">
      <pc:docMk/>
      <pc:sldMk cId="4110519272" sldId="273"/>
    </pc:sldMkLst>
    <p188:txBody>
      <a:bodyPr/>
      <a:lstStyle/>
      <a:p>
        <a:r>
          <a:rPr lang="en-US"/>
          <a:t>Yaklaşımımızı anlatan diyagramlar, yerine göre çıktılar, kod parçaları vs. vs.</a:t>
        </a:r>
      </a:p>
    </p188:txBody>
  </p188:cm>
</p188:cmLst>
</file>

<file path=ppt/media/image1.jp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97716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3625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34367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33158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7373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2486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a80695a6b9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1a80695a6b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şlık ve İçerik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şlık ve Resim Yazısı">
  <p:cSld name="Başlık ve Resim Yazısı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im Yazılı Alıntı">
  <p:cSld name="Resim Yazılı Alıntı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body" idx="1"/>
          </p:nvPr>
        </p:nvSpPr>
        <p:spPr>
          <a:xfrm>
            <a:off x="1446212" y="3429000"/>
            <a:ext cx="8534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body" idx="2"/>
          </p:nvPr>
        </p:nvSpPr>
        <p:spPr>
          <a:xfrm>
            <a:off x="684213" y="4301067"/>
            <a:ext cx="8534400" cy="1684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2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04" name="Google Shape;104;p23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İsim Kartı">
  <p:cSld name="İsim Kartı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ıntı İsim Kartı">
  <p:cSld name="Alıntı İsim Kartı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 txBox="1"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 b="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5"/>
          <p:cNvSpPr txBox="1">
            <a:spLocks noGrp="1"/>
          </p:cNvSpPr>
          <p:nvPr>
            <p:ph type="body" idx="1"/>
          </p:nvPr>
        </p:nvSpPr>
        <p:spPr>
          <a:xfrm>
            <a:off x="684212" y="3928534"/>
            <a:ext cx="8534401" cy="1049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14" name="Google Shape;114;p25"/>
          <p:cNvSpPr txBox="1">
            <a:spLocks noGrp="1"/>
          </p:cNvSpPr>
          <p:nvPr>
            <p:ph type="body" idx="2"/>
          </p:nvPr>
        </p:nvSpPr>
        <p:spPr>
          <a:xfrm>
            <a:off x="684211" y="4978400"/>
            <a:ext cx="8534401" cy="1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5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25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119" name="Google Shape;119;p25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ğru veya Yanlış">
  <p:cSld name="Doğru veya Yanlış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6"/>
          <p:cNvSpPr txBox="1">
            <a:spLocks noGrp="1"/>
          </p:cNvSpPr>
          <p:nvPr>
            <p:ph type="body" idx="1"/>
          </p:nvPr>
        </p:nvSpPr>
        <p:spPr>
          <a:xfrm>
            <a:off x="684212" y="3928534"/>
            <a:ext cx="8534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192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body" idx="2"/>
          </p:nvPr>
        </p:nvSpPr>
        <p:spPr>
          <a:xfrm>
            <a:off x="684211" y="4766732"/>
            <a:ext cx="8534401" cy="1227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6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şlık ve Dikey Metin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7"/>
          <p:cNvSpPr txBox="1">
            <a:spLocks noGrp="1"/>
          </p:cNvSpPr>
          <p:nvPr>
            <p:ph type="body" idx="1"/>
          </p:nvPr>
        </p:nvSpPr>
        <p:spPr>
          <a:xfrm rot="5400000">
            <a:off x="3143778" y="-1773766"/>
            <a:ext cx="3615267" cy="8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7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key Başlık ve Metin" type="vertTitleAndTx">
  <p:cSld name="VERTICAL_TITLE_AND_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>
            <a:spLocks noGrp="1"/>
          </p:cNvSpPr>
          <p:nvPr>
            <p:ph type="title"/>
          </p:nvPr>
        </p:nvSpPr>
        <p:spPr>
          <a:xfrm rot="5400000">
            <a:off x="7427912" y="1943100"/>
            <a:ext cx="4572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8"/>
          <p:cNvSpPr txBox="1">
            <a:spLocks noGrp="1"/>
          </p:cNvSpPr>
          <p:nvPr>
            <p:ph type="body" idx="1"/>
          </p:nvPr>
        </p:nvSpPr>
        <p:spPr>
          <a:xfrm rot="5400000">
            <a:off x="1943100" y="-571500"/>
            <a:ext cx="5308600" cy="7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36" name="Google Shape;136;p28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8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8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ölüm Üst Bilgisi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4"/>
          <p:cNvSpPr txBox="1"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0F486F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İki İçerik" type="twoObj">
  <p:cSld name="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5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body" idx="1"/>
          </p:nvPr>
        </p:nvSpPr>
        <p:spPr>
          <a:xfrm>
            <a:off x="684211" y="685800"/>
            <a:ext cx="4937655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body" idx="2"/>
          </p:nvPr>
        </p:nvSpPr>
        <p:spPr>
          <a:xfrm>
            <a:off x="5808133" y="685801"/>
            <a:ext cx="4934479" cy="3615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arşılaştırma" type="twoTxTwoObj">
  <p:cSld name="TWO_OBJECTS_WITH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6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240"/>
              <a:buNone/>
              <a:defRPr sz="28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16"/>
          <p:cNvSpPr txBox="1">
            <a:spLocks noGrp="1"/>
          </p:cNvSpPr>
          <p:nvPr>
            <p:ph type="body" idx="2"/>
          </p:nvPr>
        </p:nvSpPr>
        <p:spPr>
          <a:xfrm>
            <a:off x="684211" y="1270529"/>
            <a:ext cx="4937655" cy="303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body" idx="3"/>
          </p:nvPr>
        </p:nvSpPr>
        <p:spPr>
          <a:xfrm>
            <a:off x="6079066" y="685800"/>
            <a:ext cx="4665134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2240"/>
              <a:buNone/>
              <a:defRPr sz="28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4"/>
          </p:nvPr>
        </p:nvSpPr>
        <p:spPr>
          <a:xfrm>
            <a:off x="5806545" y="1262062"/>
            <a:ext cx="4929188" cy="303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alnızca Başlık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ş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şlıklı İçerik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5943601" cy="53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body" idx="2"/>
          </p:nvPr>
        </p:nvSpPr>
        <p:spPr>
          <a:xfrm>
            <a:off x="7085012" y="2209799"/>
            <a:ext cx="3657600" cy="2091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28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şlıklı Resim" type="picTx">
  <p:cSld name="PICTURE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>
            <a:spLocks noGrp="1"/>
          </p:cNvSpPr>
          <p:nvPr>
            <p:ph type="pic" idx="2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20"/>
          <p:cNvSpPr txBox="1">
            <a:spLocks noGrp="1"/>
          </p:cNvSpPr>
          <p:nvPr>
            <p:ph type="body" idx="1"/>
          </p:nvPr>
        </p:nvSpPr>
        <p:spPr>
          <a:xfrm>
            <a:off x="4722812" y="2777066"/>
            <a:ext cx="6021388" cy="2048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azılı Panoramik Resim">
  <p:cSld name="Yazılı Panoramik Resim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>
            <a:spLocks noGrp="1"/>
          </p:cNvSpPr>
          <p:nvPr>
            <p:ph type="pic" idx="2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noFill/>
          <a:ln w="15875" cap="flat" cmpd="sng">
            <a:solidFill>
              <a:schemeClr val="lt1">
                <a:alpha val="40000"/>
              </a:schemeClr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21"/>
          <p:cNvSpPr txBox="1">
            <a:spLocks noGrp="1"/>
          </p:cNvSpPr>
          <p:nvPr>
            <p:ph type="body" idx="1"/>
          </p:nvPr>
        </p:nvSpPr>
        <p:spPr>
          <a:xfrm>
            <a:off x="914402" y="3843867"/>
            <a:ext cx="830421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280"/>
              <a:buFont typeface="Century Gothic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40"/>
              <a:buFont typeface="Century Gothic"/>
              <a:buNone/>
              <a:defRPr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80"/>
              <a:buFont typeface="Century Gothic"/>
              <a:buNone/>
              <a:defRPr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Font typeface="Century Gothic"/>
              <a:buNone/>
              <a:defRPr/>
            </a:lvl5pPr>
            <a:lvl6pPr marL="2743200" lvl="5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62D2EF"/>
            </a:gs>
            <a:gs pos="10000">
              <a:srgbClr val="62D2EF"/>
            </a:gs>
            <a:gs pos="100000">
              <a:srgbClr val="05578D"/>
            </a:gs>
          </a:gsLst>
          <a:lin ang="612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1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Google Shape;11;p11"/>
            <p:cNvCxnSpPr/>
            <p:nvPr/>
          </p:nvCxnSpPr>
          <p:spPr>
            <a:xfrm flipH="1">
              <a:off x="11276012" y="2963333"/>
              <a:ext cx="912814" cy="912812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" name="Google Shape;12;p11"/>
            <p:cNvCxnSpPr/>
            <p:nvPr/>
          </p:nvCxnSpPr>
          <p:spPr>
            <a:xfrm flipH="1">
              <a:off x="9206969" y="3190344"/>
              <a:ext cx="2981857" cy="2981856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" name="Google Shape;13;p11"/>
            <p:cNvCxnSpPr/>
            <p:nvPr/>
          </p:nvCxnSpPr>
          <p:spPr>
            <a:xfrm flipH="1">
              <a:off x="10292292" y="3285067"/>
              <a:ext cx="1896534" cy="1896533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11"/>
            <p:cNvCxnSpPr/>
            <p:nvPr/>
          </p:nvCxnSpPr>
          <p:spPr>
            <a:xfrm flipH="1">
              <a:off x="10443103" y="3131080"/>
              <a:ext cx="1745722" cy="174572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" name="Google Shape;15;p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" name="Google Shape;16;p11"/>
          <p:cNvSpPr txBox="1"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302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dt" idx="10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3200" b="0" i="0" u="none" strike="noStrike" cap="none">
                <a:solidFill>
                  <a:srgbClr val="09304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0_0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F_98F9099C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0_9C07086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1_F5018BE8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5_0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v7labs.com/open-datasets/netilook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"/>
          <p:cNvSpPr txBox="1"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</a:pPr>
            <a:r>
              <a:rPr lang="en-US" sz="4000" cap="none" dirty="0"/>
              <a:t>dress me up!</a:t>
            </a:r>
            <a:br>
              <a:rPr lang="en-US" sz="4000" cap="none" dirty="0"/>
            </a:br>
            <a:br>
              <a:rPr lang="en-US" sz="4000" dirty="0"/>
            </a:br>
            <a:r>
              <a:rPr lang="en-US" sz="4000" dirty="0"/>
              <a:t>CMP 784 – PROJECT FINAL PRESENTATION</a:t>
            </a:r>
            <a:endParaRPr sz="4000" dirty="0"/>
          </a:p>
        </p:txBody>
      </p:sp>
      <p:sp>
        <p:nvSpPr>
          <p:cNvPr id="144" name="Google Shape;144;p1"/>
          <p:cNvSpPr txBox="1"/>
          <p:nvPr/>
        </p:nvSpPr>
        <p:spPr>
          <a:xfrm>
            <a:off x="6120500" y="3676300"/>
            <a:ext cx="4547100" cy="19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285750" marR="0" lvl="0" indent="-27051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80000"/>
              <a:buFont typeface="Noto Sans Symbols"/>
              <a:buChar char="▶"/>
            </a:pPr>
            <a:r>
              <a:rPr lang="en-US" sz="2000" b="0" i="0" u="none" strike="noStrike" cap="none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Presenters: </a:t>
            </a:r>
            <a:endParaRPr sz="2000" b="0" i="0" u="none" strike="noStrike" cap="none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marR="0" lvl="1" indent="-3149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80000"/>
              <a:buFont typeface="Noto Sans Symbols"/>
              <a:buChar char="○"/>
            </a:pPr>
            <a:r>
              <a:rPr lang="en-US" sz="2000" b="0" i="0" u="none" strike="noStrike" cap="none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Tahir </a:t>
            </a:r>
            <a:r>
              <a:rPr lang="en-US" sz="2000" b="0" i="0" u="none" strike="noStrike" cap="none" dirty="0" err="1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Büyükbaşaran</a:t>
            </a:r>
            <a:endParaRPr sz="2000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marR="0" lvl="1" indent="-31496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80000"/>
              <a:buFont typeface="Noto Sans Symbols"/>
              <a:buChar char="○"/>
            </a:pPr>
            <a:r>
              <a:rPr lang="en-US" sz="2000" b="0" i="0" u="none" strike="noStrike" cap="none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Yusuf </a:t>
            </a:r>
            <a:r>
              <a:rPr lang="en-US" sz="2000" b="0" i="0" u="none" strike="noStrike" cap="none" dirty="0" err="1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Çağrı</a:t>
            </a:r>
            <a:r>
              <a:rPr lang="en-US" sz="2000" b="0" i="0" u="none" strike="noStrike" cap="none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2000" b="0" i="0" u="none" strike="noStrike" cap="none" dirty="0" err="1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Öğüt</a:t>
            </a:r>
            <a:endParaRPr sz="2000" b="0" i="0" u="none" strike="noStrike" cap="none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000250" marR="0" lvl="4" indent="-100329" algn="l" rtl="0">
              <a:lnSpc>
                <a:spcPct val="200000"/>
              </a:lnSpc>
              <a:spcBef>
                <a:spcPts val="880"/>
              </a:spcBef>
              <a:spcAft>
                <a:spcPts val="0"/>
              </a:spcAft>
              <a:buClr>
                <a:schemeClr val="lt1"/>
              </a:buClr>
              <a:buSzPct val="80000"/>
              <a:buFont typeface="Noto Sans Symbols"/>
              <a:buNone/>
            </a:pPr>
            <a:endParaRPr sz="1400" b="0" i="0" u="none" strike="noStrike" cap="none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5" name="Google Shape;145;p1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7543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CMP784: Deep Learning, Project Final Presentation: “dress me up”, Presenters: Tahir </a:t>
            </a:r>
            <a:r>
              <a:rPr lang="en-US" dirty="0" err="1"/>
              <a:t>Büyükbaşaran</a:t>
            </a:r>
            <a:r>
              <a:rPr lang="en-US" dirty="0"/>
              <a:t>, Yusuf </a:t>
            </a:r>
            <a:r>
              <a:rPr lang="en-US" dirty="0" err="1"/>
              <a:t>Çağrı</a:t>
            </a:r>
            <a:r>
              <a:rPr lang="en-US" dirty="0"/>
              <a:t> </a:t>
            </a:r>
            <a:r>
              <a:rPr lang="en-US" dirty="0" err="1"/>
              <a:t>Öğüt</a:t>
            </a:r>
            <a:endParaRPr dirty="0"/>
          </a:p>
        </p:txBody>
      </p:sp>
      <p:sp>
        <p:nvSpPr>
          <p:cNvPr id="146" name="Google Shape;146;p1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pic>
        <p:nvPicPr>
          <p:cNvPr id="147" name="Google Shape;147;p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2152" r="2162"/>
          <a:stretch/>
        </p:blipFill>
        <p:spPr>
          <a:xfrm>
            <a:off x="989012" y="635275"/>
            <a:ext cx="3281100" cy="4572000"/>
          </a:xfrm>
          <a:prstGeom prst="snip2DiagRect">
            <a:avLst>
              <a:gd name="adj1" fmla="val 0"/>
              <a:gd name="adj2" fmla="val 16667"/>
            </a:avLst>
          </a:prstGeom>
        </p:spPr>
      </p:pic>
      <p:sp>
        <p:nvSpPr>
          <p:cNvPr id="148" name="Google Shape;148;p1"/>
          <p:cNvSpPr txBox="1">
            <a:spLocks noGrp="1"/>
          </p:cNvSpPr>
          <p:nvPr>
            <p:ph type="body" idx="1"/>
          </p:nvPr>
        </p:nvSpPr>
        <p:spPr>
          <a:xfrm>
            <a:off x="206050" y="5307900"/>
            <a:ext cx="5339400" cy="1550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600"/>
              </a:spcAft>
              <a:buNone/>
            </a:pPr>
            <a:r>
              <a:rPr lang="en-US" i="1" dirty="0"/>
              <a:t>“This vest would go better with a blue shirt!”</a:t>
            </a:r>
            <a:endParaRPr i="1" dirty="0"/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"/>
          <p:cNvSpPr txBox="1">
            <a:spLocks noGrp="1"/>
          </p:cNvSpPr>
          <p:nvPr>
            <p:ph type="title"/>
          </p:nvPr>
        </p:nvSpPr>
        <p:spPr>
          <a:xfrm>
            <a:off x="3540600" y="0"/>
            <a:ext cx="5110800" cy="15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 dirty="0"/>
              <a:t>KEY TECHNICAL IDEAS</a:t>
            </a:r>
            <a:br>
              <a:rPr lang="en-US" dirty="0"/>
            </a:br>
            <a:r>
              <a:rPr lang="en-US" dirty="0"/>
              <a:t>IMAGE CAPTIOINING</a:t>
            </a:r>
            <a:endParaRPr dirty="0"/>
          </a:p>
        </p:txBody>
      </p:sp>
      <p:sp>
        <p:nvSpPr>
          <p:cNvPr id="228" name="Google Shape;228;p7"/>
          <p:cNvSpPr txBox="1">
            <a:spLocks noGrp="1"/>
          </p:cNvSpPr>
          <p:nvPr>
            <p:ph type="body" idx="1"/>
          </p:nvPr>
        </p:nvSpPr>
        <p:spPr>
          <a:xfrm>
            <a:off x="1268550" y="1133050"/>
            <a:ext cx="9654900" cy="47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lang="en-US" dirty="0">
              <a:solidFill>
                <a:srgbClr val="333333"/>
              </a:solidFill>
              <a:latin typeface="Century Gothic" panose="020B0502020202020204" pitchFamily="34" charset="0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7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CMP784: Deep Learning, Project Progress Presentation: “dress me up”, Presenters: Tahir Büyükbaşaran, Yusuf Çağrı Öğüt</a:t>
            </a:r>
            <a:endParaRPr/>
          </a:p>
        </p:txBody>
      </p:sp>
      <p:sp>
        <p:nvSpPr>
          <p:cNvPr id="230" name="Google Shape;230;p7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645775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"/>
          <p:cNvSpPr txBox="1">
            <a:spLocks noGrp="1"/>
          </p:cNvSpPr>
          <p:nvPr>
            <p:ph type="title"/>
          </p:nvPr>
        </p:nvSpPr>
        <p:spPr>
          <a:xfrm>
            <a:off x="3540600" y="0"/>
            <a:ext cx="5110800" cy="15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 dirty="0"/>
              <a:t>KEY TECHNICAL IDEAS</a:t>
            </a:r>
            <a:br>
              <a:rPr lang="en-US" dirty="0"/>
            </a:br>
            <a:r>
              <a:rPr lang="en-US" dirty="0"/>
              <a:t>SUGGESTION MODEL</a:t>
            </a:r>
            <a:endParaRPr dirty="0"/>
          </a:p>
        </p:txBody>
      </p:sp>
      <p:sp>
        <p:nvSpPr>
          <p:cNvPr id="228" name="Google Shape;228;p7"/>
          <p:cNvSpPr txBox="1">
            <a:spLocks noGrp="1"/>
          </p:cNvSpPr>
          <p:nvPr>
            <p:ph type="body" idx="1"/>
          </p:nvPr>
        </p:nvSpPr>
        <p:spPr>
          <a:xfrm>
            <a:off x="1268550" y="1133050"/>
            <a:ext cx="9654900" cy="47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>
              <a:spcBef>
                <a:spcPts val="1000"/>
              </a:spcBef>
              <a:buSzPts val="1600"/>
              <a:buNone/>
            </a:pPr>
            <a:endParaRPr lang="en-US" dirty="0">
              <a:solidFill>
                <a:srgbClr val="333333"/>
              </a:solidFill>
              <a:latin typeface="Century Gothic" panose="020B0502020202020204" pitchFamily="34" charset="0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7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CMP784: Deep Learning, Project Progress Presentation: “dress me up”, Presenters: Tahir Büyükbaşaran, Yusuf Çağrı Öğüt</a:t>
            </a:r>
            <a:endParaRPr/>
          </a:p>
        </p:txBody>
      </p:sp>
      <p:sp>
        <p:nvSpPr>
          <p:cNvPr id="230" name="Google Shape;230;p7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770659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"/>
          <p:cNvSpPr txBox="1">
            <a:spLocks noGrp="1"/>
          </p:cNvSpPr>
          <p:nvPr>
            <p:ph type="title"/>
          </p:nvPr>
        </p:nvSpPr>
        <p:spPr>
          <a:xfrm>
            <a:off x="2887900" y="50000"/>
            <a:ext cx="6416200" cy="15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 dirty="0"/>
              <a:t>KEY TECHNICAL IDEAS</a:t>
            </a:r>
            <a:br>
              <a:rPr lang="en-US" dirty="0"/>
            </a:br>
            <a:r>
              <a:rPr lang="en-US" dirty="0"/>
              <a:t>SUGGESTION SENTENCE CREATION</a:t>
            </a:r>
            <a:endParaRPr dirty="0"/>
          </a:p>
        </p:txBody>
      </p:sp>
      <p:sp>
        <p:nvSpPr>
          <p:cNvPr id="228" name="Google Shape;228;p7"/>
          <p:cNvSpPr txBox="1">
            <a:spLocks noGrp="1"/>
          </p:cNvSpPr>
          <p:nvPr>
            <p:ph type="body" idx="1"/>
          </p:nvPr>
        </p:nvSpPr>
        <p:spPr>
          <a:xfrm>
            <a:off x="1268550" y="1133050"/>
            <a:ext cx="9654900" cy="47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>
              <a:spcBef>
                <a:spcPts val="1000"/>
              </a:spcBef>
              <a:buSzPts val="1600"/>
              <a:buNone/>
            </a:pPr>
            <a:endParaRPr lang="en-US" dirty="0">
              <a:solidFill>
                <a:srgbClr val="333333"/>
              </a:solidFill>
              <a:latin typeface="Century Gothic" panose="020B0502020202020204" pitchFamily="34" charset="0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7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CMP784: Deep Learning, Project Progress Presentation: “dress me up”, Presenters: Tahir Büyükbaşaran, Yusuf Çağrı Öğüt</a:t>
            </a:r>
            <a:endParaRPr/>
          </a:p>
        </p:txBody>
      </p:sp>
      <p:sp>
        <p:nvSpPr>
          <p:cNvPr id="230" name="Google Shape;230;p7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051927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"/>
          <p:cNvSpPr txBox="1">
            <a:spLocks noGrp="1"/>
          </p:cNvSpPr>
          <p:nvPr>
            <p:ph type="title"/>
          </p:nvPr>
        </p:nvSpPr>
        <p:spPr>
          <a:xfrm>
            <a:off x="2887900" y="-143040"/>
            <a:ext cx="6416200" cy="15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 dirty="0"/>
              <a:t>STRENGTHS AND WEAKNESSES</a:t>
            </a:r>
            <a:endParaRPr dirty="0"/>
          </a:p>
        </p:txBody>
      </p:sp>
      <p:sp>
        <p:nvSpPr>
          <p:cNvPr id="228" name="Google Shape;228;p7"/>
          <p:cNvSpPr txBox="1">
            <a:spLocks noGrp="1"/>
          </p:cNvSpPr>
          <p:nvPr>
            <p:ph type="body" idx="1"/>
          </p:nvPr>
        </p:nvSpPr>
        <p:spPr>
          <a:xfrm>
            <a:off x="1268550" y="1133050"/>
            <a:ext cx="9654900" cy="47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>
              <a:spcBef>
                <a:spcPts val="1000"/>
              </a:spcBef>
              <a:buSzPts val="1600"/>
              <a:buNone/>
            </a:pPr>
            <a:endParaRPr lang="en-US" dirty="0">
              <a:solidFill>
                <a:srgbClr val="333333"/>
              </a:solidFill>
              <a:latin typeface="Century Gothic" panose="020B0502020202020204" pitchFamily="34" charset="0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7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CMP784: Deep Learning, Project Progress Presentation: “dress me up”, Presenters: Tahir Büyükbaşaran, Yusuf Çağrı Öğüt</a:t>
            </a:r>
            <a:endParaRPr/>
          </a:p>
        </p:txBody>
      </p:sp>
      <p:sp>
        <p:nvSpPr>
          <p:cNvPr id="230" name="Google Shape;230;p7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09944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0"/>
          <p:cNvSpPr txBox="1">
            <a:spLocks noGrp="1"/>
          </p:cNvSpPr>
          <p:nvPr>
            <p:ph type="title"/>
          </p:nvPr>
        </p:nvSpPr>
        <p:spPr>
          <a:xfrm>
            <a:off x="1762125" y="2569632"/>
            <a:ext cx="8534400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/>
              <a:t>THANK YOU FOR YOUR TIME!</a:t>
            </a:r>
            <a:endParaRPr/>
          </a:p>
        </p:txBody>
      </p:sp>
      <p:sp>
        <p:nvSpPr>
          <p:cNvPr id="272" name="Google Shape;272;p10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CMP784: Deep Learning, Project Progress Presentation: “dress me up”, Presenters: Tahir Büyükbaşaran, Yusuf Çağrı Öğüt</a:t>
            </a:r>
            <a:endParaRPr/>
          </a:p>
        </p:txBody>
      </p:sp>
      <p:sp>
        <p:nvSpPr>
          <p:cNvPr id="273" name="Google Shape;273;p10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"/>
          <p:cNvSpPr txBox="1">
            <a:spLocks noGrp="1"/>
          </p:cNvSpPr>
          <p:nvPr>
            <p:ph type="title"/>
          </p:nvPr>
        </p:nvSpPr>
        <p:spPr>
          <a:xfrm>
            <a:off x="1735100" y="7"/>
            <a:ext cx="9128100" cy="15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 dirty="0"/>
              <a:t>OVERVIEW OF THE PROJECT</a:t>
            </a:r>
            <a:endParaRPr dirty="0"/>
          </a:p>
        </p:txBody>
      </p:sp>
      <p:sp>
        <p:nvSpPr>
          <p:cNvPr id="155" name="Google Shape;155;p2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CMP784: Deep Learning, Project Progress Presentation: “dress me up”, Presenters: Tahir </a:t>
            </a:r>
            <a:r>
              <a:rPr lang="en-US" dirty="0" err="1"/>
              <a:t>Büyükbaşaran</a:t>
            </a:r>
            <a:r>
              <a:rPr lang="en-US" dirty="0"/>
              <a:t>, Yusuf </a:t>
            </a:r>
            <a:r>
              <a:rPr lang="en-US" dirty="0" err="1"/>
              <a:t>Çağrı</a:t>
            </a:r>
            <a:r>
              <a:rPr lang="en-US" dirty="0"/>
              <a:t> </a:t>
            </a:r>
            <a:r>
              <a:rPr lang="en-US" dirty="0" err="1"/>
              <a:t>Öğüt</a:t>
            </a:r>
            <a:endParaRPr dirty="0"/>
          </a:p>
        </p:txBody>
      </p:sp>
      <p:sp>
        <p:nvSpPr>
          <p:cNvPr id="156" name="Google Shape;156;p2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57" name="Google Shape;157;p2"/>
          <p:cNvSpPr txBox="1"/>
          <p:nvPr/>
        </p:nvSpPr>
        <p:spPr>
          <a:xfrm>
            <a:off x="1950300" y="1507200"/>
            <a:ext cx="8534400" cy="55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9144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rgbClr val="0F486F"/>
              </a:solidFill>
              <a:highlight>
                <a:srgbClr val="FFFF00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marR="0" lvl="0" indent="-1841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</a:pPr>
            <a:endParaRPr sz="1800" b="0" i="1" u="none" strike="noStrike" cap="none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marR="0" lvl="0" indent="-1841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</a:pPr>
            <a:endParaRPr sz="1800" b="0" i="0" u="none" strike="noStrike" cap="none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861150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"/>
          <p:cNvSpPr txBox="1">
            <a:spLocks noGrp="1"/>
          </p:cNvSpPr>
          <p:nvPr>
            <p:ph type="title"/>
          </p:nvPr>
        </p:nvSpPr>
        <p:spPr>
          <a:xfrm>
            <a:off x="1735100" y="7"/>
            <a:ext cx="9128100" cy="15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 dirty="0"/>
              <a:t>PROBLEM STATEMENT AND MOTIVATION</a:t>
            </a:r>
            <a:endParaRPr dirty="0"/>
          </a:p>
        </p:txBody>
      </p:sp>
      <p:sp>
        <p:nvSpPr>
          <p:cNvPr id="155" name="Google Shape;155;p2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CMP784: Deep Learning, Project Progress Presentation: “dress me up”, Presenters: Tahir </a:t>
            </a:r>
            <a:r>
              <a:rPr lang="en-US" dirty="0" err="1"/>
              <a:t>Büyükbaşaran</a:t>
            </a:r>
            <a:r>
              <a:rPr lang="en-US" dirty="0"/>
              <a:t>, Yusuf </a:t>
            </a:r>
            <a:r>
              <a:rPr lang="en-US" dirty="0" err="1"/>
              <a:t>Çağrı</a:t>
            </a:r>
            <a:r>
              <a:rPr lang="en-US" dirty="0"/>
              <a:t> </a:t>
            </a:r>
            <a:r>
              <a:rPr lang="en-US" dirty="0" err="1"/>
              <a:t>Öğüt</a:t>
            </a:r>
            <a:endParaRPr dirty="0"/>
          </a:p>
        </p:txBody>
      </p:sp>
      <p:sp>
        <p:nvSpPr>
          <p:cNvPr id="156" name="Google Shape;156;p2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57" name="Google Shape;157;p2"/>
          <p:cNvSpPr txBox="1"/>
          <p:nvPr/>
        </p:nvSpPr>
        <p:spPr>
          <a:xfrm>
            <a:off x="1950300" y="1507200"/>
            <a:ext cx="8534400" cy="55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▶"/>
            </a:pPr>
            <a:r>
              <a:rPr lang="en-US" sz="1800" b="0" i="0" u="none" strike="noStrike" cap="none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PROBLEM STATEMENT: </a:t>
            </a:r>
            <a:endParaRPr sz="1800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➢"/>
            </a:pPr>
            <a:r>
              <a:rPr lang="en-US" sz="1800" b="0" i="1" u="none" strike="noStrike" cap="none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“Creating textual descriptions, comments and </a:t>
            </a:r>
            <a:r>
              <a:rPr lang="en-US" sz="1800" i="1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suggestions</a:t>
            </a:r>
            <a:r>
              <a:rPr lang="en-US" sz="1800" b="0" i="1" u="none" strike="noStrike" cap="none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on combinations based on segmented clothing images.”</a:t>
            </a:r>
            <a:endParaRPr sz="1800" i="1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marR="0" lvl="0" indent="-2984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▶"/>
            </a:pPr>
            <a:r>
              <a:rPr lang="en-US" sz="1800" b="0" i="1" u="none" strike="noStrike" cap="none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MOTIVATION: </a:t>
            </a:r>
            <a:endParaRPr sz="1800" i="1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➢"/>
            </a:pPr>
            <a:r>
              <a:rPr lang="en-US" sz="1800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create an (objective) outfit combination evaluation model</a:t>
            </a:r>
            <a:endParaRPr sz="1800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➢"/>
            </a:pPr>
            <a:r>
              <a:rPr lang="en-US" sz="1800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Adding objectivity by building the evaluation based on choice of population</a:t>
            </a:r>
            <a:endParaRPr sz="1800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Char char="➢"/>
            </a:pPr>
            <a:r>
              <a:rPr lang="en-US" sz="1800" dirty="0">
                <a:solidFill>
                  <a:srgbClr val="0F486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Building a combination suggestion model, on top of them.</a:t>
            </a:r>
            <a:endParaRPr sz="1800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rgbClr val="0F486F"/>
              </a:solidFill>
              <a:highlight>
                <a:srgbClr val="FFFF00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marR="0" lvl="0" indent="-1841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</a:pPr>
            <a:endParaRPr sz="1800" b="0" i="1" u="none" strike="noStrike" cap="none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marR="0" lvl="0" indent="-1841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</a:pPr>
            <a:endParaRPr sz="1800" b="0" i="0" u="none" strike="noStrike" cap="none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"/>
          <p:cNvSpPr txBox="1">
            <a:spLocks noGrp="1"/>
          </p:cNvSpPr>
          <p:nvPr>
            <p:ph type="title"/>
          </p:nvPr>
        </p:nvSpPr>
        <p:spPr>
          <a:xfrm>
            <a:off x="4217562" y="-91433"/>
            <a:ext cx="3999875" cy="15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 dirty="0"/>
              <a:t>RELATED WORKS</a:t>
            </a:r>
            <a:br>
              <a:rPr lang="en-US" dirty="0"/>
            </a:br>
            <a:endParaRPr dirty="0"/>
          </a:p>
        </p:txBody>
      </p:sp>
      <p:sp>
        <p:nvSpPr>
          <p:cNvPr id="155" name="Google Shape;155;p2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CMP784: Deep Learning, Project Progress Presentation: “dress me up”, Presenters: Tahir </a:t>
            </a:r>
            <a:r>
              <a:rPr lang="en-US" dirty="0" err="1"/>
              <a:t>Büyükbaşaran</a:t>
            </a:r>
            <a:r>
              <a:rPr lang="en-US" dirty="0"/>
              <a:t>, Yusuf </a:t>
            </a:r>
            <a:r>
              <a:rPr lang="en-US" dirty="0" err="1"/>
              <a:t>Çağrı</a:t>
            </a:r>
            <a:r>
              <a:rPr lang="en-US" dirty="0"/>
              <a:t> </a:t>
            </a:r>
            <a:r>
              <a:rPr lang="en-US" dirty="0" err="1"/>
              <a:t>Öğüt</a:t>
            </a:r>
            <a:endParaRPr dirty="0"/>
          </a:p>
        </p:txBody>
      </p:sp>
      <p:sp>
        <p:nvSpPr>
          <p:cNvPr id="156" name="Google Shape;156;p2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57" name="Google Shape;157;p2"/>
          <p:cNvSpPr txBox="1"/>
          <p:nvPr/>
        </p:nvSpPr>
        <p:spPr>
          <a:xfrm>
            <a:off x="1950300" y="1507200"/>
            <a:ext cx="8534400" cy="55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9144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rgbClr val="0F486F"/>
              </a:solidFill>
              <a:highlight>
                <a:srgbClr val="FFFF00"/>
              </a:highlight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marR="0" lvl="0" indent="-1841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</a:pPr>
            <a:endParaRPr sz="1800" b="0" i="1" u="none" strike="noStrike" cap="none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marR="0" lvl="0" indent="-18415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oto Sans Symbols"/>
              <a:buNone/>
            </a:pPr>
            <a:endParaRPr sz="1800" b="0" i="0" u="none" strike="noStrike" cap="none" dirty="0">
              <a:solidFill>
                <a:srgbClr val="0F486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53949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"/>
          <p:cNvSpPr txBox="1">
            <a:spLocks noGrp="1"/>
          </p:cNvSpPr>
          <p:nvPr>
            <p:ph type="title"/>
          </p:nvPr>
        </p:nvSpPr>
        <p:spPr>
          <a:xfrm>
            <a:off x="2218898" y="-64826"/>
            <a:ext cx="7754203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/>
              <a:t>RELATED WORKS - FASHIONPEDIA</a:t>
            </a:r>
            <a:endParaRPr/>
          </a:p>
        </p:txBody>
      </p:sp>
      <p:sp>
        <p:nvSpPr>
          <p:cNvPr id="185" name="Google Shape;185;p4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CMP784: Deep Learning, Project Progress Presentation: “dress me up”, Presenters: Tahir Büyükbaşaran, Yusuf Çağrı Öğüt</a:t>
            </a:r>
            <a:endParaRPr/>
          </a:p>
        </p:txBody>
      </p:sp>
      <p:sp>
        <p:nvSpPr>
          <p:cNvPr id="186" name="Google Shape;186;p4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87" name="Google Shape;187;p4" descr="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96649" y="1739174"/>
            <a:ext cx="3968300" cy="337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4"/>
          <p:cNvSpPr txBox="1"/>
          <p:nvPr/>
        </p:nvSpPr>
        <p:spPr>
          <a:xfrm>
            <a:off x="0" y="1442250"/>
            <a:ext cx="3429000" cy="48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●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Has Python API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●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Last update at 2020 (tricky run)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●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SpineNet143 (ResNet50, ResNet101, SpineNet49 was also available) is run with checkpoint and output obtained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●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TO-DO: Semantic output creation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“Green dress with purple pants…”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4"/>
          <p:cNvSpPr txBox="1"/>
          <p:nvPr/>
        </p:nvSpPr>
        <p:spPr>
          <a:xfrm>
            <a:off x="7932600" y="1442250"/>
            <a:ext cx="3899400" cy="4985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Consists of two parts: 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(1) An ontology built by fashion experts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 containing 27 main apparel categories, 19 apparel parts, 294 fine-grained attributes and their relationships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(2) A dataset with 48k everyday and celebrity event fashion images 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annotated with segmentation masks and their associated per-mask fine-grained attributes, built upon the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Fashionpedia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 ontology.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0" name="Google Shape;190;p4"/>
          <p:cNvSpPr txBox="1"/>
          <p:nvPr/>
        </p:nvSpPr>
        <p:spPr>
          <a:xfrm>
            <a:off x="9075050" y="63879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https://fashionpedia.github.io/home/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"/>
          <p:cNvSpPr txBox="1">
            <a:spLocks noGrp="1"/>
          </p:cNvSpPr>
          <p:nvPr>
            <p:ph type="title"/>
          </p:nvPr>
        </p:nvSpPr>
        <p:spPr>
          <a:xfrm>
            <a:off x="2218898" y="-64826"/>
            <a:ext cx="7754203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/>
              <a:t>RELATED WORKS – DEEPFASHION2</a:t>
            </a:r>
            <a:endParaRPr/>
          </a:p>
        </p:txBody>
      </p:sp>
      <p:sp>
        <p:nvSpPr>
          <p:cNvPr id="196" name="Google Shape;196;p5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CMP784: Deep Learning, Project Progress Presentation: “dress me up”, Presenters: Tahir </a:t>
            </a:r>
            <a:r>
              <a:rPr lang="en-US" dirty="0" err="1"/>
              <a:t>Büyükbaşaran</a:t>
            </a:r>
            <a:r>
              <a:rPr lang="en-US" dirty="0"/>
              <a:t>, Yusuf </a:t>
            </a:r>
            <a:r>
              <a:rPr lang="en-US" dirty="0" err="1"/>
              <a:t>Çağrı</a:t>
            </a:r>
            <a:r>
              <a:rPr lang="en-US" dirty="0"/>
              <a:t> </a:t>
            </a:r>
            <a:r>
              <a:rPr lang="en-US" dirty="0" err="1"/>
              <a:t>Öğüt</a:t>
            </a:r>
            <a:endParaRPr dirty="0"/>
          </a:p>
        </p:txBody>
      </p:sp>
      <p:sp>
        <p:nvSpPr>
          <p:cNvPr id="197" name="Google Shape;197;p5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198" name="Google Shape;198;p5" descr="A group of people in clothing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3150" y="1607750"/>
            <a:ext cx="6754852" cy="421975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5"/>
          <p:cNvSpPr txBox="1"/>
          <p:nvPr/>
        </p:nvSpPr>
        <p:spPr>
          <a:xfrm>
            <a:off x="7267275" y="1694613"/>
            <a:ext cx="4317000" cy="4339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800" dirty="0">
                <a:latin typeface="Century Gothic" panose="020B0502020202020204" pitchFamily="34" charset="0"/>
              </a:rPr>
              <a:t>491K diverse images of 13 popular clothing categories </a:t>
            </a:r>
            <a:endParaRPr sz="1800" dirty="0">
              <a:latin typeface="Century Gothic" panose="020B0502020202020204" pitchFamily="34" charset="0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800" dirty="0">
                <a:latin typeface="Century Gothic" panose="020B0502020202020204" pitchFamily="34" charset="0"/>
              </a:rPr>
              <a:t>Totally has </a:t>
            </a:r>
            <a:r>
              <a:rPr lang="en-US" sz="1800" b="1" dirty="0">
                <a:latin typeface="Century Gothic" panose="020B0502020202020204" pitchFamily="34" charset="0"/>
              </a:rPr>
              <a:t>801K clothing items</a:t>
            </a:r>
            <a:r>
              <a:rPr lang="en-US" sz="1800" dirty="0">
                <a:latin typeface="Century Gothic" panose="020B0502020202020204" pitchFamily="34" charset="0"/>
              </a:rPr>
              <a:t>, where each item in an image is labeled with scale, occlusion, zoom-in, viewpoint, category, style, bounding box, dense landmarks and per-pixel mask.</a:t>
            </a:r>
            <a:endParaRPr sz="1800" dirty="0">
              <a:latin typeface="Century Gothic" panose="020B0502020202020204" pitchFamily="34" charset="0"/>
            </a:endParaRPr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800" dirty="0">
                <a:latin typeface="Century Gothic" panose="020B0502020202020204" pitchFamily="34" charset="0"/>
              </a:rPr>
              <a:t>Also </a:t>
            </a:r>
            <a:r>
              <a:rPr lang="en-US" sz="1800" b="1" dirty="0">
                <a:latin typeface="Century Gothic" panose="020B0502020202020204" pitchFamily="34" charset="0"/>
              </a:rPr>
              <a:t>873K Commercial-Consumer </a:t>
            </a:r>
            <a:r>
              <a:rPr lang="en-US" sz="1800" dirty="0">
                <a:latin typeface="Century Gothic" panose="020B0502020202020204" pitchFamily="34" charset="0"/>
              </a:rPr>
              <a:t>clothes pairs.</a:t>
            </a:r>
            <a:endParaRPr sz="1800" dirty="0">
              <a:latin typeface="Century Gothic" panose="020B0502020202020204" pitchFamily="34" charset="0"/>
            </a:endParaRPr>
          </a:p>
        </p:txBody>
      </p:sp>
      <p:sp>
        <p:nvSpPr>
          <p:cNvPr id="200" name="Google Shape;200;p5"/>
          <p:cNvSpPr txBox="1"/>
          <p:nvPr/>
        </p:nvSpPr>
        <p:spPr>
          <a:xfrm>
            <a:off x="7615250" y="6375150"/>
            <a:ext cx="453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https://github.com/switchablenorms/DeepFashion2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a80695a6b9_0_5"/>
          <p:cNvSpPr txBox="1">
            <a:spLocks noGrp="1"/>
          </p:cNvSpPr>
          <p:nvPr>
            <p:ph type="title"/>
          </p:nvPr>
        </p:nvSpPr>
        <p:spPr>
          <a:xfrm>
            <a:off x="2218898" y="-64826"/>
            <a:ext cx="7754100" cy="15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/>
              <a:t>RELATED WORKS – DEEPFASHION2</a:t>
            </a:r>
            <a:endParaRPr/>
          </a:p>
        </p:txBody>
      </p:sp>
      <p:sp>
        <p:nvSpPr>
          <p:cNvPr id="206" name="Google Shape;206;g1a80695a6b9_0_5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CMP784: Deep Learning, Project Progress Presentation: “dress me up”, Presenters: Tahir Büyükbaşaran, Yusuf Çağrı Öğüt</a:t>
            </a:r>
            <a:endParaRPr/>
          </a:p>
        </p:txBody>
      </p:sp>
      <p:sp>
        <p:nvSpPr>
          <p:cNvPr id="207" name="Google Shape;207;g1a80695a6b9_0_5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100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08" name="Google Shape;208;g1a80695a6b9_0_5"/>
          <p:cNvSpPr txBox="1"/>
          <p:nvPr/>
        </p:nvSpPr>
        <p:spPr>
          <a:xfrm>
            <a:off x="684200" y="1381775"/>
            <a:ext cx="2737500" cy="3924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●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The dataset is open for education use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●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Meta AI’s library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●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We trained Detectron2 with DeepFashion2 validation set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●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Includes Mask-RCNN models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09" name="Google Shape;209;g1a80695a6b9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9175" y="1029398"/>
            <a:ext cx="7232374" cy="479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1a80695a6b9_0_5"/>
          <p:cNvSpPr txBox="1"/>
          <p:nvPr/>
        </p:nvSpPr>
        <p:spPr>
          <a:xfrm>
            <a:off x="7615250" y="6375150"/>
            <a:ext cx="453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https://github.com/switchablenorms/DeepFashion2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"/>
          <p:cNvSpPr txBox="1">
            <a:spLocks noGrp="1"/>
          </p:cNvSpPr>
          <p:nvPr>
            <p:ph type="title"/>
          </p:nvPr>
        </p:nvSpPr>
        <p:spPr>
          <a:xfrm>
            <a:off x="2769926" y="0"/>
            <a:ext cx="6652147" cy="1507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/>
              <a:t>RELATED WORKS - NETILOOK</a:t>
            </a:r>
            <a:endParaRPr/>
          </a:p>
        </p:txBody>
      </p:sp>
      <p:sp>
        <p:nvSpPr>
          <p:cNvPr id="216" name="Google Shape;216;p6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CMP784: Deep Learning, Project Progress Presentation: “dress me up!”, Presenters: Tahir Büyükbaşaran, Yusuf Çağrı Öğüt</a:t>
            </a:r>
            <a:endParaRPr/>
          </a:p>
        </p:txBody>
      </p:sp>
      <p:sp>
        <p:nvSpPr>
          <p:cNvPr id="217" name="Google Shape;217;p6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18" name="Google Shape;218;p6" descr="A picture containing calenda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73799" y="2046213"/>
            <a:ext cx="6652149" cy="2765568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6"/>
          <p:cNvSpPr txBox="1"/>
          <p:nvPr/>
        </p:nvSpPr>
        <p:spPr>
          <a:xfrm>
            <a:off x="255500" y="1308300"/>
            <a:ext cx="2418300" cy="424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●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The dataset is open for educational purpose.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entury Gothic"/>
              <a:buChar char="●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Generating netizen style comments on clothing combinations</a:t>
            </a: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0" name="Google Shape;220;p6"/>
          <p:cNvSpPr txBox="1"/>
          <p:nvPr/>
        </p:nvSpPr>
        <p:spPr>
          <a:xfrm>
            <a:off x="9183000" y="1308300"/>
            <a:ext cx="30090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 dirty="0">
                <a:latin typeface="Century Gothic" panose="020B0502020202020204" pitchFamily="34" charset="0"/>
              </a:rPr>
              <a:t>Contains </a:t>
            </a:r>
            <a:r>
              <a:rPr lang="en-US" sz="1600" b="1" dirty="0">
                <a:latin typeface="Century Gothic" panose="020B0502020202020204" pitchFamily="34" charset="0"/>
              </a:rPr>
              <a:t>355,205 images from 11,034 users and 5 million associated comments</a:t>
            </a:r>
            <a:r>
              <a:rPr lang="en-US" sz="1600" dirty="0">
                <a:latin typeface="Century Gothic" panose="020B0502020202020204" pitchFamily="34" charset="0"/>
              </a:rPr>
              <a:t> collected from </a:t>
            </a:r>
            <a:r>
              <a:rPr lang="en-US" sz="1600" dirty="0" err="1">
                <a:latin typeface="Century Gothic" panose="020B0502020202020204" pitchFamily="34" charset="0"/>
              </a:rPr>
              <a:t>Lookbook</a:t>
            </a:r>
            <a:endParaRPr sz="1600" dirty="0">
              <a:latin typeface="Century Gothic" panose="020B0502020202020204" pitchFamily="34" charset="0"/>
            </a:endParaRPr>
          </a:p>
        </p:txBody>
      </p:sp>
      <p:sp>
        <p:nvSpPr>
          <p:cNvPr id="221" name="Google Shape;221;p6"/>
          <p:cNvSpPr txBox="1"/>
          <p:nvPr/>
        </p:nvSpPr>
        <p:spPr>
          <a:xfrm>
            <a:off x="8194800" y="6248400"/>
            <a:ext cx="3997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>
                <a:solidFill>
                  <a:schemeClr val="hlink"/>
                </a:solidFill>
                <a:hlinkClick r:id="rId4"/>
              </a:rPr>
              <a:t>https://www.v7labs.com/open-datasets/netilook</a:t>
            </a:r>
            <a:endParaRPr dirty="0"/>
          </a:p>
          <a:p>
            <a:r>
              <a:rPr lang="en-US" u="sng" dirty="0">
                <a:solidFill>
                  <a:schemeClr val="hlink"/>
                </a:solidFill>
              </a:rPr>
              <a:t>https://arxiv.org/pdf/1801.10300.pdf</a:t>
            </a:r>
            <a:endParaRPr u="sng" dirty="0">
              <a:solidFill>
                <a:schemeClr val="hlink"/>
              </a:solidFill>
            </a:endParaRPr>
          </a:p>
        </p:txBody>
      </p:sp>
      <p:sp>
        <p:nvSpPr>
          <p:cNvPr id="222" name="Google Shape;222;p6"/>
          <p:cNvSpPr txBox="1">
            <a:spLocks noGrp="1"/>
          </p:cNvSpPr>
          <p:nvPr>
            <p:ph type="title"/>
          </p:nvPr>
        </p:nvSpPr>
        <p:spPr>
          <a:xfrm>
            <a:off x="2673775" y="1308300"/>
            <a:ext cx="6652200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40"/>
              <a:buFont typeface="Century Gothic"/>
              <a:buNone/>
            </a:pPr>
            <a:r>
              <a:rPr lang="en-US" sz="2140" dirty="0">
                <a:solidFill>
                  <a:schemeClr val="dk1"/>
                </a:solidFill>
              </a:rPr>
              <a:t>Paper</a:t>
            </a:r>
            <a:r>
              <a:rPr lang="en-US" sz="2140" i="1" dirty="0">
                <a:solidFill>
                  <a:schemeClr val="dk1"/>
                </a:solidFill>
              </a:rPr>
              <a:t> “Netizen-Style Commenting on Fashion Photos: Dataset and Diversity Measures”</a:t>
            </a:r>
            <a:endParaRPr sz="2140" i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7"/>
          <p:cNvSpPr txBox="1">
            <a:spLocks noGrp="1"/>
          </p:cNvSpPr>
          <p:nvPr>
            <p:ph type="title"/>
          </p:nvPr>
        </p:nvSpPr>
        <p:spPr>
          <a:xfrm>
            <a:off x="3540600" y="0"/>
            <a:ext cx="5110800" cy="15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en-US"/>
              <a:t>KEY TECHNICAL IDEAS</a:t>
            </a:r>
            <a:endParaRPr/>
          </a:p>
        </p:txBody>
      </p:sp>
      <p:sp>
        <p:nvSpPr>
          <p:cNvPr id="228" name="Google Shape;228;p7"/>
          <p:cNvSpPr txBox="1">
            <a:spLocks noGrp="1"/>
          </p:cNvSpPr>
          <p:nvPr>
            <p:ph type="body" idx="1"/>
          </p:nvPr>
        </p:nvSpPr>
        <p:spPr>
          <a:xfrm>
            <a:off x="1268550" y="1133050"/>
            <a:ext cx="9654900" cy="47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 dirty="0">
                <a:solidFill>
                  <a:srgbClr val="333333"/>
                </a:solidFill>
                <a:latin typeface="Century Gothic" panose="020B0502020202020204" pitchFamily="34" charset="0"/>
                <a:ea typeface="Arial"/>
                <a:cs typeface="Arial"/>
                <a:sym typeface="Arial"/>
              </a:rPr>
              <a:t>IMAGE CAPTIONING</a:t>
            </a:r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 dirty="0">
                <a:solidFill>
                  <a:srgbClr val="333333"/>
                </a:solidFill>
                <a:latin typeface="Century Gothic" panose="020B0502020202020204" pitchFamily="34" charset="0"/>
                <a:ea typeface="Arial"/>
                <a:cs typeface="Arial"/>
                <a:sym typeface="Arial"/>
              </a:rPr>
              <a:t>SUGGESTION MODEL</a:t>
            </a:r>
          </a:p>
          <a:p>
            <a:pPr marL="285750" lvl="0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en-US" dirty="0">
                <a:solidFill>
                  <a:srgbClr val="333333"/>
                </a:solidFill>
                <a:latin typeface="Century Gothic" panose="020B0502020202020204" pitchFamily="34" charset="0"/>
                <a:ea typeface="Arial"/>
                <a:cs typeface="Arial"/>
                <a:sym typeface="Arial"/>
              </a:rPr>
              <a:t>SUGGESTION SENTENCE CREATION</a:t>
            </a:r>
            <a:endParaRPr dirty="0">
              <a:solidFill>
                <a:srgbClr val="333333"/>
              </a:solidFill>
              <a:latin typeface="Century Gothic" panose="020B0502020202020204" pitchFamily="34" charset="0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7"/>
          <p:cNvSpPr txBox="1">
            <a:spLocks noGrp="1"/>
          </p:cNvSpPr>
          <p:nvPr>
            <p:ph type="ftr" idx="11"/>
          </p:nvPr>
        </p:nvSpPr>
        <p:spPr>
          <a:xfrm>
            <a:off x="684212" y="6172200"/>
            <a:ext cx="9000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CMP784: Deep Learning, Project Progress Presentation: “dress me up”, Presenters: Tahir Büyükbaşaran, Yusuf Çağrı Öğüt</a:t>
            </a:r>
            <a:endParaRPr/>
          </a:p>
        </p:txBody>
      </p:sp>
      <p:sp>
        <p:nvSpPr>
          <p:cNvPr id="230" name="Google Shape;230;p7"/>
          <p:cNvSpPr txBox="1">
            <a:spLocks noGrp="1"/>
          </p:cNvSpPr>
          <p:nvPr>
            <p:ph type="sldNum" idx="12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lim">
  <a:themeElements>
    <a:clrScheme name="Dilim">
      <a:dk1>
        <a:srgbClr val="000000"/>
      </a:dk1>
      <a:lt1>
        <a:srgbClr val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733</Words>
  <Application>Microsoft Office PowerPoint</Application>
  <PresentationFormat>Widescreen</PresentationFormat>
  <Paragraphs>84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Noto Sans Symbols</vt:lpstr>
      <vt:lpstr>Dilim</vt:lpstr>
      <vt:lpstr>dress me up!  CMP 784 – PROJECT FINAL PRESENTATION</vt:lpstr>
      <vt:lpstr>OVERVIEW OF THE PROJECT</vt:lpstr>
      <vt:lpstr>PROBLEM STATEMENT AND MOTIVATION</vt:lpstr>
      <vt:lpstr>RELATED WORKS </vt:lpstr>
      <vt:lpstr>RELATED WORKS - FASHIONPEDIA</vt:lpstr>
      <vt:lpstr>RELATED WORKS – DEEPFASHION2</vt:lpstr>
      <vt:lpstr>RELATED WORKS – DEEPFASHION2</vt:lpstr>
      <vt:lpstr>RELATED WORKS - NETILOOK</vt:lpstr>
      <vt:lpstr>KEY TECHNICAL IDEAS</vt:lpstr>
      <vt:lpstr>KEY TECHNICAL IDEAS IMAGE CAPTIOINING</vt:lpstr>
      <vt:lpstr>KEY TECHNICAL IDEAS SUGGESTION MODEL</vt:lpstr>
      <vt:lpstr>KEY TECHNICAL IDEAS SUGGESTION SENTENCE CREATION</vt:lpstr>
      <vt:lpstr>STRENGTHS AND WEAKNESSES</vt:lpstr>
      <vt:lpstr>THANK YOU FOR YOUR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dress me up!  CMP 784 – PROJECT PROGRESS PRESENTATION</dc:title>
  <dc:creator>Yusuf Cagri Ogut</dc:creator>
  <cp:lastModifiedBy>Yusuf Ogut</cp:lastModifiedBy>
  <cp:revision>9</cp:revision>
  <dcterms:created xsi:type="dcterms:W3CDTF">2022-11-07T15:45:44Z</dcterms:created>
  <dcterms:modified xsi:type="dcterms:W3CDTF">2022-12-31T13:56:33Z</dcterms:modified>
</cp:coreProperties>
</file>